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3.xml" ContentType="application/vnd.openxmlformats-officedocument.presentationml.slideLayout+xml"/>
  <Override PartName="/ppt/slideLayouts/slideLayout62.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commentAuthors.xml" ContentType="application/vnd.openxmlformats-officedocument.presentationml.commentAuthors+xml"/>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6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 id="2147483770" r:id="rId2"/>
    <p:sldMasterId id="2147483795" r:id="rId3"/>
  </p:sldMasterIdLst>
  <p:notesMasterIdLst>
    <p:notesMasterId r:id="rId10"/>
  </p:notesMasterIdLst>
  <p:sldIdLst>
    <p:sldId id="299" r:id="rId4"/>
    <p:sldId id="297" r:id="rId5"/>
    <p:sldId id="262" r:id="rId6"/>
    <p:sldId id="279" r:id="rId7"/>
    <p:sldId id="295" r:id="rId8"/>
    <p:sldId id="298"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h Murfet" initials="T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74" autoAdjust="0"/>
    <p:restoredTop sz="65927" autoAdjust="0"/>
  </p:normalViewPr>
  <p:slideViewPr>
    <p:cSldViewPr snapToGrid="0">
      <p:cViewPr>
        <p:scale>
          <a:sx n="40" d="100"/>
          <a:sy n="40" d="100"/>
        </p:scale>
        <p:origin x="-1344" y="-25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14456-DEEF-4972-B698-60218FD09197}" type="datetimeFigureOut">
              <a:rPr lang="en-US" smtClean="0"/>
              <a:pPr/>
              <a:t>04/24/2017</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0BC76-76F8-4FB8-83AB-63CD4BC2D091}" type="slidenum">
              <a:rPr lang="en-US" smtClean="0"/>
              <a:pPr/>
              <a:t>‹#›</a:t>
            </a:fld>
            <a:endParaRPr lang="en-US" dirty="0"/>
          </a:p>
        </p:txBody>
      </p:sp>
    </p:spTree>
    <p:extLst>
      <p:ext uri="{BB962C8B-B14F-4D97-AF65-F5344CB8AC3E}">
        <p14:creationId xmlns=""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b="1" dirty="0" smtClean="0"/>
              <a:t>Note:  This is just a cover slide – it is not part of the numbered slides in the Facilitator’s Guide.  </a:t>
            </a:r>
          </a:p>
          <a:p>
            <a:pPr eaLnBrk="1" hangingPunct="1">
              <a:spcBef>
                <a:spcPct val="0"/>
              </a:spcBef>
            </a:pPr>
            <a:endParaRPr lang="en-US" dirty="0" smtClean="0"/>
          </a:p>
        </p:txBody>
      </p:sp>
      <p:sp>
        <p:nvSpPr>
          <p:cNvPr id="28675" name="Slide Number Placeholder 3"/>
          <p:cNvSpPr>
            <a:spLocks noGrp="1"/>
          </p:cNvSpPr>
          <p:nvPr>
            <p:ph type="sldNum" sz="quarter" idx="5"/>
          </p:nvPr>
        </p:nvSpPr>
        <p:spPr bwMode="auto">
          <a:noFill/>
          <a:ln>
            <a:miter lim="800000"/>
            <a:headEnd/>
            <a:tailEnd/>
          </a:ln>
        </p:spPr>
        <p:txBody>
          <a:bodyPr/>
          <a:lstStyle/>
          <a:p>
            <a:fld id="{444E6FD7-9BB0-45F7-8C2D-A557E5879396}" type="slidenum">
              <a:rPr lang="en-US">
                <a:solidFill>
                  <a:prstClr val="black"/>
                </a:solidFill>
              </a:rPr>
              <a:pPr/>
              <a:t>1</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smtClean="0">
                <a:solidFill>
                  <a:schemeClr val="tx1"/>
                </a:solidFill>
                <a:effectLst/>
                <a:latin typeface="+mn-lt"/>
                <a:ea typeface="+mn-ea"/>
                <a:cs typeface="+mn-cs"/>
              </a:rPr>
              <a:t>Overview - Module 4: Causes</a:t>
            </a:r>
            <a:r>
              <a:rPr lang="en-US" sz="1200" b="1" kern="1200" baseline="0" dirty="0" smtClean="0">
                <a:solidFill>
                  <a:schemeClr val="tx1"/>
                </a:solidFill>
                <a:effectLst/>
                <a:latin typeface="+mn-lt"/>
                <a:ea typeface="+mn-ea"/>
                <a:cs typeface="+mn-cs"/>
              </a:rPr>
              <a:t> &amp; Contexts of GBV</a:t>
            </a:r>
          </a:p>
          <a:p>
            <a:endParaRPr lang="en-US" sz="1200" b="1" kern="1200" baseline="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Learning Objectives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Understand the causes of GBV</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Distinguish root causes from contributing factors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Explore how context affects GBV</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 hour 30 minutes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Flip</a:t>
            </a:r>
            <a:r>
              <a:rPr lang="en-US" sz="1200" kern="1200" baseline="0" dirty="0" smtClean="0">
                <a:solidFill>
                  <a:schemeClr val="tx1"/>
                </a:solidFill>
                <a:effectLst/>
                <a:latin typeface="+mn-lt"/>
                <a:ea typeface="+mn-ea"/>
                <a:cs typeface="+mn-cs"/>
              </a:rPr>
              <a:t> chart paper, markers, post-it notes</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Preparation</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baseline="0" dirty="0" smtClean="0">
                <a:solidFill>
                  <a:schemeClr val="tx1"/>
                </a:solidFill>
                <a:latin typeface="+mn-lt"/>
                <a:ea typeface="+mn-ea"/>
                <a:cs typeface="+mn-cs"/>
              </a:rPr>
              <a:t>Prepare two flip charts with large tree image drawn across them (including roots)</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Arrange room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Review slides and presenter notes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Outline</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Objectives &amp; Introduction (1-2)</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GBV Causes (3)</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30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Context (4)</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Closing (5)</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Technical Notes</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Using this Module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discussing causes of GBV, many participants will suggest (and defend) issues such as alcohol or drug use, anger, poverty, etc. You will likely need to spend a significant amount of time on discussions around the deepest causes of GBV, and teasing out understanding of what is a contributing factor rather than a cause. It is not important to arrive at a final, neat ranking of causes, but you should ensure that power is agreed as a deep cause, and that culture/religion/social norms are also listed as causes. Make sure also that alcohol/drugs, anger, etc. – that is, things that are used as justifications for violence – are identified as contributing factors, not as causes.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Facilitator Knowledge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Be prepared with questions and arguments around the different causes of GBV. It would be helpful to know what are the most prevalent justifications for violence in your context.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Key Messages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Power inequality is the deepest root cause of violence. This is communicated, reinforced and perpetuated by culture, religion and social norms.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GBV exists around the world, but it is influenced by culture and context, and exacerbated by conflict and natural disaster.</a:t>
            </a:r>
            <a:endParaRPr lang="en-US" dirty="0" smtClean="0"/>
          </a:p>
        </p:txBody>
      </p:sp>
      <p:sp>
        <p:nvSpPr>
          <p:cNvPr id="34820" name="Slide Number Placeholder 3"/>
          <p:cNvSpPr>
            <a:spLocks noGrp="1"/>
          </p:cNvSpPr>
          <p:nvPr>
            <p:ph type="sldNum" sz="quarter" idx="5"/>
          </p:nvPr>
        </p:nvSpPr>
        <p:spPr bwMode="auto">
          <a:noFill/>
          <a:ln>
            <a:miter lim="800000"/>
            <a:headEnd/>
            <a:tailEnd/>
          </a:ln>
        </p:spPr>
        <p:txBody>
          <a:bodyPr/>
          <a:lstStyle/>
          <a:p>
            <a:fld id="{49F5E927-C06F-4234-A7B1-8A662E98B384}" type="slidenum">
              <a:rPr lang="en-US">
                <a:solidFill>
                  <a:prstClr val="black"/>
                </a:solidFill>
              </a:rPr>
              <a:pPr/>
              <a:t>2</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a:t>
            </a:r>
            <a:r>
              <a:rPr lang="en-US" baseline="0" dirty="0" smtClean="0"/>
              <a:t> three objectives for this session are to: </a:t>
            </a:r>
          </a:p>
          <a:p>
            <a:endParaRPr lang="en-US" baseline="0" dirty="0" smtClean="0"/>
          </a:p>
          <a:p>
            <a:pPr marL="171450" lvl="0" indent="-171450" rtl="0">
              <a:buFont typeface="Arial" charset="0"/>
              <a:buChar char="•"/>
            </a:pPr>
            <a:r>
              <a:rPr lang="en-US" dirty="0" smtClean="0"/>
              <a:t>Understand the causes of GBV</a:t>
            </a:r>
          </a:p>
          <a:p>
            <a:pPr marL="171450" lvl="0" indent="-171450" rtl="0">
              <a:buFont typeface="Arial" charset="0"/>
              <a:buChar char="•"/>
            </a:pPr>
            <a:r>
              <a:rPr lang="en-US" dirty="0" smtClean="0"/>
              <a:t>Distinguish root causes from contributing factors</a:t>
            </a:r>
          </a:p>
          <a:p>
            <a:pPr marL="171450" lvl="0" indent="-171450" rtl="0">
              <a:buFont typeface="Arial" charset="0"/>
              <a:buChar char="•"/>
            </a:pPr>
            <a:r>
              <a:rPr lang="en-US" dirty="0" smtClean="0"/>
              <a:t>Explore how context affects GBV</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3</a:t>
            </a:fld>
            <a:endParaRPr lang="en-US" dirty="0"/>
          </a:p>
        </p:txBody>
      </p:sp>
    </p:spTree>
    <p:extLst>
      <p:ext uri="{BB962C8B-B14F-4D97-AF65-F5344CB8AC3E}">
        <p14:creationId xmlns="" xmlns:p14="http://schemas.microsoft.com/office/powerpoint/2010/main"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*Explain that you will now look at the causes of GBV. Divide participants into groups of three. Ask them to write what they think the causes of GBV are on individual post-its. Invite them to affix the post-its on the root of the GBV tree, telling the rest of the group their thoughts as they go. Ask the whole group to come and rearrange the post-its so that the most important/deepest causes are the deepest roots. </a:t>
            </a:r>
            <a:endParaRPr lang="en-GB"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Once the group has finished, you should have power and/or status inequality as the deepest root, with religion, culture, traditions and norms at the next level up (these are how we learn, understand and enact differences in power and status). </a:t>
            </a:r>
            <a:r>
              <a:rPr lang="en-US" b="1" baseline="0" dirty="0" smtClean="0"/>
              <a:t>You can use the question ‘if X didn’t exist, would there still be GBV?’ to distinguish between causes and contributing factors. Ensure that things such as alcohol and drugs are placed as contributing factors </a:t>
            </a:r>
            <a:r>
              <a:rPr lang="mr-IN" b="1" baseline="0" dirty="0" smtClean="0"/>
              <a:t>–</a:t>
            </a:r>
            <a:r>
              <a:rPr lang="en-US" b="1" baseline="0" dirty="0" smtClean="0"/>
              <a:t> these can be placed as rain around the tree (they help it to ‘grow’).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baseline="0" dirty="0" smtClean="0"/>
          </a:p>
          <a:p>
            <a:r>
              <a:rPr lang="en-US" sz="1200" b="1" kern="1200" dirty="0" smtClean="0">
                <a:solidFill>
                  <a:schemeClr val="tx1"/>
                </a:solidFill>
                <a:effectLst/>
                <a:latin typeface="+mn-lt"/>
                <a:ea typeface="+mn-ea"/>
                <a:cs typeface="+mn-cs"/>
              </a:rPr>
              <a:t>If there are suggestions like conflict, poverty, illiteracy, alcohol, drugs and anger - talk through these as a group, using the following discussion questions.*</a:t>
            </a:r>
            <a:endParaRPr lang="en-GB" sz="1200" b="1"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If X (poverty, illiteracy, conflict) didn’t exist, would we still have GBV? Is there still GBV in contexts or families without poverty or illiteracy?</a:t>
            </a: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Does everyone who gets angry still perpetrate GBV? Does a man who gets angry or loses control of himself beat up or rape his boss? His friends? </a:t>
            </a: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Drugs, alcohol, unemployment and anger are most often used as excuses and justifications, allowing perpetrators to get away with violence. However, GBV is an intentional choice - perpetrators who abuse their wives do not behave in this way with other people they respect, which shows that it is a choice - they also most often do so in secret, which shows that they realize it is wrong.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*Use</a:t>
            </a:r>
            <a:r>
              <a:rPr lang="en-US" sz="1200" b="1" kern="1200" baseline="0" dirty="0" smtClean="0">
                <a:solidFill>
                  <a:schemeClr val="tx1"/>
                </a:solidFill>
                <a:effectLst/>
                <a:latin typeface="+mn-lt"/>
                <a:ea typeface="+mn-ea"/>
                <a:cs typeface="+mn-cs"/>
              </a:rPr>
              <a:t> the next slide to continue a discussion of the context and how it influences GBV.*</a:t>
            </a:r>
            <a:endParaRPr lang="en-GB" sz="1200" b="1"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930BC76-76F8-4FB8-83AB-63CD4BC2D091}" type="slidenum">
              <a:rPr lang="en-US" smtClean="0"/>
              <a:pPr/>
              <a:t>4</a:t>
            </a:fld>
            <a:endParaRPr lang="en-US" dirty="0"/>
          </a:p>
        </p:txBody>
      </p:sp>
    </p:spTree>
    <p:extLst>
      <p:ext uri="{BB962C8B-B14F-4D97-AF65-F5344CB8AC3E}">
        <p14:creationId xmlns="" xmlns:p14="http://schemas.microsoft.com/office/powerpoint/2010/main" val="20541591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tx1"/>
                </a:solidFill>
                <a:effectLst/>
                <a:latin typeface="+mn-lt"/>
                <a:ea typeface="+mn-ea"/>
                <a:cs typeface="+mn-cs"/>
              </a:rPr>
              <a:t>We can</a:t>
            </a:r>
            <a:r>
              <a:rPr lang="en-US" sz="1200" i="0" kern="1200" baseline="0" dirty="0" smtClean="0">
                <a:solidFill>
                  <a:schemeClr val="tx1"/>
                </a:solidFill>
                <a:effectLst/>
                <a:latin typeface="+mn-lt"/>
                <a:ea typeface="+mn-ea"/>
                <a:cs typeface="+mn-cs"/>
              </a:rPr>
              <a:t> see from the roots of our GBV tree that culture, religion and social norms all play important roles in the creation/perpetuation of GBV. Both culture and religion are often used as justification for violence </a:t>
            </a:r>
            <a:r>
              <a:rPr lang="mr-IN" sz="1200" i="0" kern="1200" baseline="0" dirty="0" smtClean="0">
                <a:solidFill>
                  <a:schemeClr val="tx1"/>
                </a:solidFill>
                <a:effectLst/>
                <a:latin typeface="+mn-lt"/>
                <a:ea typeface="+mn-ea"/>
                <a:cs typeface="+mn-cs"/>
              </a:rPr>
              <a:t>–</a:t>
            </a:r>
            <a:r>
              <a:rPr lang="en-US" sz="1200" i="0" kern="1200" baseline="0" dirty="0" smtClean="0">
                <a:solidFill>
                  <a:schemeClr val="tx1"/>
                </a:solidFill>
                <a:effectLst/>
                <a:latin typeface="+mn-lt"/>
                <a:ea typeface="+mn-ea"/>
                <a:cs typeface="+mn-cs"/>
              </a:rPr>
              <a:t> e.g. ‘that’s just part of our culture’. What do you think about that?</a:t>
            </a:r>
            <a:endParaRPr lang="en-US" sz="120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Culture is often used to justify violence; however, changes across time and location - many things that would have been unthinkable 50 or 100 years ago are now widely accepted, and culture and norms change and adapt if we want them to.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Religion</a:t>
            </a:r>
            <a:r>
              <a:rPr lang="en-US" sz="1200" kern="1200" baseline="0" dirty="0" smtClean="0">
                <a:solidFill>
                  <a:schemeClr val="tx1"/>
                </a:solidFill>
                <a:effectLst/>
                <a:latin typeface="+mn-lt"/>
                <a:ea typeface="+mn-ea"/>
                <a:cs typeface="+mn-cs"/>
              </a:rPr>
              <a:t> means many different things to different people. Among 100 people who practice the same religion, probably even 2 of those people will not understand or interpret their religion in exactly the same way. The way we look at and practice religion also changes with time and place </a:t>
            </a:r>
            <a:r>
              <a:rPr lang="mr-IN" sz="1200" kern="1200" baseline="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and depending on who is doing the interpreting (for example, women rarely get the opportunity to do this).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As well as culture, GBV can be heavily influenced by changing contexts, including the changes that occur with conflict or natural disasters (known together as emergencies). What impact do you think conflict might have on GBV?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baseline="0" dirty="0" smtClean="0">
                <a:solidFill>
                  <a:schemeClr val="tx1"/>
                </a:solidFill>
                <a:effectLst/>
                <a:latin typeface="+mn-lt"/>
                <a:ea typeface="+mn-ea"/>
                <a:cs typeface="+mn-cs"/>
              </a:rPr>
              <a:t>Breakdown in social &amp; support structures (imagine everyone in the circle exercise from the last session being thrown out of place)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baseline="0" dirty="0" smtClean="0">
                <a:solidFill>
                  <a:schemeClr val="tx1"/>
                </a:solidFill>
                <a:effectLst/>
                <a:latin typeface="+mn-lt"/>
                <a:ea typeface="+mn-ea"/>
                <a:cs typeface="+mn-cs"/>
              </a:rPr>
              <a:t>Militarization </a:t>
            </a:r>
            <a:r>
              <a:rPr lang="mr-IN" sz="1200" kern="1200" baseline="0" dirty="0" smtClean="0">
                <a:solidFill>
                  <a:schemeClr val="tx1"/>
                </a:solidFill>
                <a:effectLst/>
                <a:latin typeface="+mn-lt"/>
                <a:ea typeface="+mn-ea"/>
                <a:cs typeface="+mn-cs"/>
              </a:rPr>
              <a:t>–</a:t>
            </a:r>
            <a:r>
              <a:rPr lang="en-AU" sz="1200" kern="1200" baseline="0" dirty="0" smtClean="0">
                <a:solidFill>
                  <a:schemeClr val="tx1"/>
                </a:solidFill>
                <a:effectLst/>
                <a:latin typeface="+mn-lt"/>
                <a:ea typeface="+mn-ea"/>
                <a:cs typeface="+mn-cs"/>
              </a:rPr>
              <a:t> l</a:t>
            </a:r>
            <a:r>
              <a:rPr lang="en-US" sz="1200" kern="1200" baseline="0" dirty="0" err="1" smtClean="0">
                <a:solidFill>
                  <a:schemeClr val="tx1"/>
                </a:solidFill>
                <a:effectLst/>
                <a:latin typeface="+mn-lt"/>
                <a:ea typeface="+mn-ea"/>
                <a:cs typeface="+mn-cs"/>
              </a:rPr>
              <a:t>eading</a:t>
            </a:r>
            <a:r>
              <a:rPr lang="en-US" sz="1200" kern="1200" baseline="0" dirty="0" smtClean="0">
                <a:solidFill>
                  <a:schemeClr val="tx1"/>
                </a:solidFill>
                <a:effectLst/>
                <a:latin typeface="+mn-lt"/>
                <a:ea typeface="+mn-ea"/>
                <a:cs typeface="+mn-cs"/>
              </a:rPr>
              <a:t> to more violence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baseline="0" dirty="0" smtClean="0">
                <a:solidFill>
                  <a:schemeClr val="tx1"/>
                </a:solidFill>
                <a:effectLst/>
                <a:latin typeface="+mn-lt"/>
                <a:ea typeface="+mn-ea"/>
                <a:cs typeface="+mn-cs"/>
              </a:rPr>
              <a:t>Women and girls being forced to travel long distances to carry water and fuel and being exposed to violence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baseline="0" dirty="0" smtClean="0">
                <a:solidFill>
                  <a:schemeClr val="tx1"/>
                </a:solidFill>
                <a:effectLst/>
                <a:latin typeface="+mn-lt"/>
                <a:ea typeface="+mn-ea"/>
                <a:cs typeface="+mn-cs"/>
              </a:rPr>
              <a:t>Opportunities for sexual exploitation</a:t>
            </a: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GB" sz="1200" kern="1200" dirty="0" smtClean="0">
              <a:solidFill>
                <a:schemeClr val="tx1"/>
              </a:solidFill>
              <a:effectLst/>
              <a:latin typeface="+mn-lt"/>
              <a:ea typeface="+mn-ea"/>
              <a:cs typeface="+mn-cs"/>
            </a:endParaRPr>
          </a:p>
          <a:p>
            <a:r>
              <a:rPr lang="en-US" dirty="0" smtClean="0"/>
              <a:t>What impact do you</a:t>
            </a:r>
            <a:r>
              <a:rPr lang="en-US" baseline="0" dirty="0" smtClean="0"/>
              <a:t> think natural disasters might have on GBV?</a:t>
            </a:r>
          </a:p>
          <a:p>
            <a:endParaRPr lang="en-US" baseline="0" dirty="0" smtClean="0"/>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baseline="0" dirty="0" smtClean="0">
                <a:solidFill>
                  <a:schemeClr val="tx1"/>
                </a:solidFill>
                <a:effectLst/>
                <a:latin typeface="+mn-lt"/>
                <a:ea typeface="+mn-ea"/>
                <a:cs typeface="+mn-cs"/>
              </a:rPr>
              <a:t>Breakdown in social &amp; support structures (imagine everyone in the circle exercise from the last session being thrown out of place)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baseline="0" dirty="0" smtClean="0">
                <a:solidFill>
                  <a:schemeClr val="tx1"/>
                </a:solidFill>
                <a:effectLst/>
                <a:latin typeface="+mn-lt"/>
                <a:ea typeface="+mn-ea"/>
                <a:cs typeface="+mn-cs"/>
              </a:rPr>
              <a:t>Women and girls being forced to travel long distances to carry water and fuel and being exposed to violence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baseline="0" dirty="0" smtClean="0">
                <a:solidFill>
                  <a:schemeClr val="tx1"/>
                </a:solidFill>
                <a:effectLst/>
                <a:latin typeface="+mn-lt"/>
                <a:ea typeface="+mn-ea"/>
                <a:cs typeface="+mn-cs"/>
              </a:rPr>
              <a:t>Opportunities for sexual exploitation</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baseline="0" dirty="0" smtClean="0">
                <a:solidFill>
                  <a:schemeClr val="tx1"/>
                </a:solidFill>
                <a:effectLst/>
                <a:latin typeface="+mn-lt"/>
                <a:ea typeface="+mn-ea"/>
                <a:cs typeface="+mn-cs"/>
              </a:rPr>
              <a:t>Women and girls often look after children or elderly, and are therefore made more vulnerable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baseline="0" dirty="0" smtClean="0">
                <a:solidFill>
                  <a:schemeClr val="tx1"/>
                </a:solidFill>
                <a:effectLst/>
                <a:latin typeface="+mn-lt"/>
                <a:ea typeface="+mn-ea"/>
                <a:cs typeface="+mn-cs"/>
              </a:rPr>
              <a:t>Women/girls often have less exposure to skills that might save them (e.g. swimming)</a:t>
            </a:r>
          </a:p>
          <a:p>
            <a:endParaRPr lang="en-US" baseline="0" dirty="0" smtClean="0"/>
          </a:p>
          <a:p>
            <a:r>
              <a:rPr lang="en-US" b="1" baseline="0" dirty="0" smtClean="0"/>
              <a:t>*Highlight that although GBV is affected by context </a:t>
            </a:r>
            <a:r>
              <a:rPr lang="mr-IN" b="1" baseline="0" dirty="0" smtClean="0"/>
              <a:t>–</a:t>
            </a:r>
            <a:r>
              <a:rPr lang="en-US" b="1" baseline="0" dirty="0" smtClean="0"/>
              <a:t> e.g. exacerbated in emergencies </a:t>
            </a:r>
            <a:r>
              <a:rPr lang="mr-IN" b="1" baseline="0" dirty="0" smtClean="0"/>
              <a:t>–</a:t>
            </a:r>
            <a:r>
              <a:rPr lang="en-US" b="1" baseline="0" dirty="0" smtClean="0"/>
              <a:t> it exists everywhere around the world, including western countries.* </a:t>
            </a:r>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5</a:t>
            </a:fld>
            <a:endParaRPr lang="en-US" dirty="0"/>
          </a:p>
        </p:txBody>
      </p:sp>
    </p:spTree>
    <p:extLst>
      <p:ext uri="{BB962C8B-B14F-4D97-AF65-F5344CB8AC3E}">
        <p14:creationId xmlns="" xmlns:p14="http://schemas.microsoft.com/office/powerpoint/2010/main" val="12693872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*Wrap up the session by taking a look at the whole tree. Summarize different types of violence, the consequences of GBV and the most important causes (focusing on power inequality). Explain that this is the context in which women and girls live their entire lives; many have experienced violence themselves, and even if not they will likely be close to someone who has.*</a:t>
            </a: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Thank you all for your</a:t>
            </a:r>
            <a:r>
              <a:rPr lang="en-US" baseline="0" dirty="0" smtClean="0"/>
              <a:t> time, attention, and participation. Before we end, I’d like to open up the floor for any questions, concerns or reflections you may have.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*Prompting questions, if needed: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How did you find this session?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was easy? What was difficult?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do you want to keep thinking about later?</a:t>
            </a:r>
            <a:endParaRPr lang="en-US" dirty="0" smtClean="0"/>
          </a:p>
          <a:p>
            <a:endParaRPr lang="en-US" dirty="0" smtClean="0"/>
          </a:p>
          <a:p>
            <a:pPr eaLnBrk="1" hangingPunct="1">
              <a:spcBef>
                <a:spcPct val="0"/>
              </a:spcBef>
            </a:pPr>
            <a:r>
              <a:rPr lang="en-US" dirty="0" smtClean="0"/>
              <a:t>Thank you all for your time, attention, and participation. Before we end, I</a:t>
            </a:r>
            <a:r>
              <a:rPr lang="en-US" altLang="en-US" dirty="0" smtClean="0"/>
              <a:t>’</a:t>
            </a:r>
            <a:r>
              <a:rPr lang="en-US" dirty="0" smtClean="0"/>
              <a:t>d like to open up the floor for any questions, concerns or reflections you may have. </a:t>
            </a:r>
          </a:p>
          <a:p>
            <a:pPr eaLnBrk="1" hangingPunct="1">
              <a:spcBef>
                <a:spcPct val="0"/>
              </a:spcBef>
            </a:pPr>
            <a:endParaRPr lang="en-US" dirty="0" smtClean="0"/>
          </a:p>
          <a:p>
            <a:pPr eaLnBrk="1" hangingPunct="1">
              <a:spcBef>
                <a:spcPct val="0"/>
              </a:spcBef>
            </a:pPr>
            <a:endParaRPr lang="en-US" dirty="0" smtClean="0"/>
          </a:p>
        </p:txBody>
      </p:sp>
      <p:sp>
        <p:nvSpPr>
          <p:cNvPr id="39940" name="Slide Number Placeholder 3"/>
          <p:cNvSpPr>
            <a:spLocks noGrp="1"/>
          </p:cNvSpPr>
          <p:nvPr>
            <p:ph type="sldNum" sz="quarter" idx="5"/>
          </p:nvPr>
        </p:nvSpPr>
        <p:spPr bwMode="auto">
          <a:noFill/>
          <a:ln>
            <a:miter lim="800000"/>
            <a:headEnd/>
            <a:tailEnd/>
          </a:ln>
        </p:spPr>
        <p:txBody>
          <a:bodyPr/>
          <a:lstStyle/>
          <a:p>
            <a:fld id="{0885FC4B-4CC8-4EB4-B3B9-7B7E9A70B8F1}" type="slidenum">
              <a:rPr lang="en-US">
                <a:solidFill>
                  <a:prstClr val="black"/>
                </a:solidFill>
              </a:rPr>
              <a:pPr/>
              <a:t>6</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04/24/2017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04/24/2017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 id="2147483783" r:id="rId13"/>
    <p:sldLayoutId id="2147483784" r:id="rId14"/>
    <p:sldLayoutId id="2147483785" r:id="rId15"/>
    <p:sldLayoutId id="2147483786" r:id="rId16"/>
    <p:sldLayoutId id="2147483787" r:id="rId17"/>
    <p:sldLayoutId id="2147483788" r:id="rId18"/>
    <p:sldLayoutId id="2147483789" r:id="rId19"/>
    <p:sldLayoutId id="2147483790" r:id="rId20"/>
    <p:sldLayoutId id="2147483791" r:id="rId21"/>
    <p:sldLayoutId id="2147483792" r:id="rId22"/>
    <p:sldLayoutId id="2147483793" r:id="rId23"/>
    <p:sldLayoutId id="2147483794"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F6B96CD4-C2EC-4877-BF53-C5A3F47B989F}" type="datetimeFigureOut">
              <a:rPr lang="en-US" smtClean="0">
                <a:ea typeface="MS PGothic" pitchFamily="34" charset="-128"/>
              </a:rPr>
              <a:pPr fontAlgn="base">
                <a:spcBef>
                  <a:spcPct val="0"/>
                </a:spcBef>
                <a:spcAft>
                  <a:spcPct val="0"/>
                </a:spcAft>
              </a:pPr>
              <a:t>04/24/2017</a:t>
            </a:fld>
            <a:endParaRPr lang="en-US" smtClean="0">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C926D98C-9BCC-4D7D-BF00-5F2383A1F562}" type="slidenum">
              <a:rPr lang="en-US" smtClean="0">
                <a:ea typeface="MS PGothic" pitchFamily="34" charset="-128"/>
              </a:rPr>
              <a:pPr fontAlgn="base">
                <a:spcBef>
                  <a:spcPct val="0"/>
                </a:spcBef>
                <a:spcAft>
                  <a:spcPct val="0"/>
                </a:spcAft>
              </a:pPr>
              <a:t>‹#›</a:t>
            </a:fld>
            <a:endParaRPr lang="en-US" smtClean="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 id="2147483808" r:id="rId13"/>
    <p:sldLayoutId id="2147483809" r:id="rId14"/>
    <p:sldLayoutId id="2147483810" r:id="rId15"/>
    <p:sldLayoutId id="2147483811" r:id="rId16"/>
    <p:sldLayoutId id="2147483812" r:id="rId17"/>
    <p:sldLayoutId id="2147483813" r:id="rId18"/>
    <p:sldLayoutId id="2147483814" r:id="rId19"/>
    <p:sldLayoutId id="2147483815" r:id="rId20"/>
    <p:sldLayoutId id="2147483816" r:id="rId21"/>
    <p:sldLayoutId id="2147483817" r:id="rId22"/>
    <p:sldLayoutId id="2147483818" r:id="rId23"/>
    <p:sldLayoutId id="2147483819"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4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55.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eaLnBrk="1" fontAlgn="auto" hangingPunct="1">
              <a:spcAft>
                <a:spcPts val="0"/>
              </a:spcAft>
              <a:defRPr/>
            </a:pPr>
            <a:r>
              <a:rPr lang="en-US" dirty="0" smtClean="0">
                <a:ea typeface="+mj-ea"/>
                <a:cs typeface="+mj-cs"/>
              </a:rPr>
              <a:t>Causes &amp; Context of GBV</a:t>
            </a:r>
            <a:endParaRPr lang="en-US" dirty="0">
              <a:ea typeface="+mj-ea"/>
              <a:cs typeface="+mj-cs"/>
            </a:endParaRPr>
          </a:p>
        </p:txBody>
      </p:sp>
      <p:sp>
        <p:nvSpPr>
          <p:cNvPr id="5" name="Text Placeholder 4"/>
          <p:cNvSpPr>
            <a:spLocks noGrp="1"/>
          </p:cNvSpPr>
          <p:nvPr>
            <p:ph type="body" sz="quarter" idx="10"/>
          </p:nvPr>
        </p:nvSpPr>
        <p:spPr>
          <a:xfrm>
            <a:off x="973138" y="1270000"/>
            <a:ext cx="10329862" cy="720725"/>
          </a:xfrm>
        </p:spPr>
        <p:txBody>
          <a:bodyPr/>
          <a:lstStyle/>
          <a:p>
            <a:pPr>
              <a:buFont typeface="Tw Cen MT" charset="0"/>
              <a:buChar char=" "/>
              <a:defRPr/>
            </a:pPr>
            <a:r>
              <a:rPr lang="en-US" dirty="0" smtClean="0"/>
              <a:t>MODULE 4</a:t>
            </a:r>
            <a:endParaRPr lang="en-US" dirty="0"/>
          </a:p>
        </p:txBody>
      </p:sp>
      <p:sp>
        <p:nvSpPr>
          <p:cNvPr id="10" name="Text Placeholder 9"/>
          <p:cNvSpPr>
            <a:spLocks noGrp="1"/>
          </p:cNvSpPr>
          <p:nvPr>
            <p:ph type="body" sz="quarter" idx="11"/>
          </p:nvPr>
        </p:nvSpPr>
        <p:spPr>
          <a:xfrm>
            <a:off x="973138" y="4889500"/>
            <a:ext cx="10201275" cy="803275"/>
          </a:xfrm>
        </p:spPr>
        <p:txBody>
          <a:bodyPr/>
          <a:lstStyle/>
          <a:p>
            <a:pPr>
              <a:buFont typeface="Tw Cen MT" charset="0"/>
              <a:buChar char=" "/>
              <a:defRPr/>
            </a:pPr>
            <a:endParaRPr lang="en-US" dirty="0"/>
          </a:p>
        </p:txBody>
      </p:sp>
      <p:cxnSp>
        <p:nvCxnSpPr>
          <p:cNvPr id="7" name="Straight Connector 6"/>
          <p:cNvCxnSpPr/>
          <p:nvPr/>
        </p:nvCxnSpPr>
        <p:spPr>
          <a:xfrm>
            <a:off x="1085850" y="37734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a:t>
            </a:r>
            <a:endParaRPr lang="en-US" dirty="0"/>
          </a:p>
        </p:txBody>
      </p:sp>
      <p:sp>
        <p:nvSpPr>
          <p:cNvPr id="5" name="Content Placeholder 4"/>
          <p:cNvSpPr>
            <a:spLocks noGrp="1"/>
          </p:cNvSpPr>
          <p:nvPr>
            <p:ph idx="1"/>
          </p:nvPr>
        </p:nvSpPr>
        <p:spPr/>
        <p:txBody>
          <a:bodyPr/>
          <a:lstStyle/>
          <a:p>
            <a:endParaRPr lang="en-US" sz="2800" dirty="0" smtClean="0"/>
          </a:p>
          <a:p>
            <a:r>
              <a:rPr lang="en-US" sz="2800" dirty="0" smtClean="0"/>
              <a:t>Understand the causes of GBV</a:t>
            </a:r>
          </a:p>
          <a:p>
            <a:r>
              <a:rPr lang="en-US" sz="2800" dirty="0" smtClean="0"/>
              <a:t>Distinguish root causes from contributing factors</a:t>
            </a:r>
          </a:p>
          <a:p>
            <a:r>
              <a:rPr lang="en-US" sz="2800" dirty="0" smtClean="0"/>
              <a:t>Explore how context affects GBV</a:t>
            </a:r>
          </a:p>
          <a:p>
            <a:pPr>
              <a:buNone/>
            </a:pPr>
            <a:endParaRPr lang="en-US" sz="2800" dirty="0"/>
          </a:p>
        </p:txBody>
      </p:sp>
    </p:spTree>
    <p:extLst>
      <p:ext uri="{BB962C8B-B14F-4D97-AF65-F5344CB8AC3E}">
        <p14:creationId xmlns="" xmlns:p14="http://schemas.microsoft.com/office/powerpoint/2010/main" val="5533912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Activity:</a:t>
            </a:r>
            <a:br>
              <a:rPr lang="en-US" dirty="0" smtClean="0"/>
            </a:br>
            <a:r>
              <a:rPr lang="en-GB" smtClean="0">
                <a:ea typeface="ＭＳ Ｐゴシック" pitchFamily="34" charset="-128"/>
                <a:cs typeface="Arial" pitchFamily="34" charset="0"/>
              </a:rPr>
              <a:t> </a:t>
            </a:r>
            <a:r>
              <a:rPr lang="en-GB" smtClean="0">
                <a:ea typeface="ＭＳ Ｐゴシック" pitchFamily="34" charset="-128"/>
                <a:cs typeface="Arial" pitchFamily="34" charset="0"/>
              </a:rPr>
              <a:t>Causes </a:t>
            </a:r>
            <a:r>
              <a:rPr lang="en-GB" dirty="0" smtClean="0">
                <a:ea typeface="ＭＳ Ｐゴシック" pitchFamily="34" charset="-128"/>
                <a:cs typeface="Arial" pitchFamily="34" charset="0"/>
              </a:rPr>
              <a:t>of GBV</a:t>
            </a:r>
            <a:r>
              <a:rPr lang="en-US" dirty="0" smtClean="0"/>
              <a:t> </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q"/>
              <a:defRPr/>
            </a:pPr>
            <a:endParaRPr lang="en-GB" sz="2800" dirty="0">
              <a:ea typeface="ＭＳ Ｐゴシック" pitchFamily="34" charset="-128"/>
              <a:cs typeface="Arial" pitchFamily="34" charset="0"/>
            </a:endParaRPr>
          </a:p>
          <a:p>
            <a:pPr marL="0" indent="0">
              <a:buNone/>
              <a:defRPr/>
            </a:pPr>
            <a:endParaRPr lang="en-GB" sz="2800" dirty="0">
              <a:ea typeface="ＭＳ Ｐゴシック" pitchFamily="34" charset="-128"/>
              <a:cs typeface="Arial" pitchFamily="34" charset="0"/>
            </a:endParaRPr>
          </a:p>
          <a:p>
            <a:endParaRPr lang="en-US" dirty="0"/>
          </a:p>
        </p:txBody>
      </p:sp>
      <p:pic>
        <p:nvPicPr>
          <p:cNvPr id="5" name="Picture 4"/>
          <p:cNvPicPr>
            <a:picLocks noChangeAspect="1"/>
          </p:cNvPicPr>
          <p:nvPr/>
        </p:nvPicPr>
        <p:blipFill>
          <a:blip r:embed="rId3" cstate="print">
            <a:extLst>
              <a:ext uri="{BEBA8EAE-BF5A-486C-A8C5-ECC9F3942E4B}">
                <a14:imgProps xmlns="" xmlns:a14="http://schemas.microsoft.com/office/drawing/2010/main">
                  <a14:imgLayer r:embed="rId4">
                    <a14:imgEffect>
                      <a14:backgroundRemoval t="0" b="89691" l="0" r="89961"/>
                    </a14:imgEffect>
                  </a14:imgLayer>
                </a14:imgProps>
              </a:ext>
            </a:extLst>
          </a:blip>
          <a:stretch>
            <a:fillRect/>
          </a:stretch>
        </p:blipFill>
        <p:spPr>
          <a:xfrm>
            <a:off x="5879029" y="1335430"/>
            <a:ext cx="6826781" cy="5113496"/>
          </a:xfrm>
          <a:prstGeom prst="rect">
            <a:avLst/>
          </a:prstGeom>
        </p:spPr>
      </p:pic>
    </p:spTree>
    <p:extLst>
      <p:ext uri="{BB962C8B-B14F-4D97-AF65-F5344CB8AC3E}">
        <p14:creationId xmlns="" xmlns:p14="http://schemas.microsoft.com/office/powerpoint/2010/main" val="15796215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 &amp; </a:t>
            </a:r>
            <a:r>
              <a:rPr lang="en-US" dirty="0" err="1" smtClean="0"/>
              <a:t>gbv</a:t>
            </a:r>
            <a:endParaRPr lang="en-US" dirty="0"/>
          </a:p>
        </p:txBody>
      </p:sp>
      <p:sp>
        <p:nvSpPr>
          <p:cNvPr id="6" name="Content Placeholder 5"/>
          <p:cNvSpPr>
            <a:spLocks noGrp="1"/>
          </p:cNvSpPr>
          <p:nvPr>
            <p:ph idx="1"/>
          </p:nvPr>
        </p:nvSpPr>
        <p:spPr/>
        <p:txBody>
          <a:bodyPr/>
          <a:lstStyle/>
          <a:p>
            <a:endParaRPr lang="en-US" dirty="0"/>
          </a:p>
        </p:txBody>
      </p:sp>
      <p:pic>
        <p:nvPicPr>
          <p:cNvPr id="4" name="Picture 3"/>
          <p:cNvPicPr>
            <a:picLocks noChangeAspect="1"/>
          </p:cNvPicPr>
          <p:nvPr/>
        </p:nvPicPr>
        <p:blipFill>
          <a:blip r:embed="rId3" cstate="print">
            <a:extLst>
              <a:ext uri="{BEBA8EAE-BF5A-486C-A8C5-ECC9F3942E4B}">
                <a14:imgProps xmlns="" xmlns:a14="http://schemas.microsoft.com/office/drawing/2010/main">
                  <a14:imgLayer r:embed="rId4">
                    <a14:imgEffect>
                      <a14:backgroundRemoval t="0" b="100000" l="0" r="100000">
                        <a14:foregroundMark x1="49333" y1="49778" x2="49333" y2="49778"/>
                        <a14:foregroundMark x1="31111" y1="48889" x2="31111" y2="48889"/>
                        <a14:foregroundMark x1="19556" y1="30667" x2="19556" y2="30667"/>
                      </a14:backgroundRemoval>
                    </a14:imgEffect>
                  </a14:imgLayer>
                </a14:imgProps>
              </a:ext>
            </a:extLst>
          </a:blip>
          <a:stretch>
            <a:fillRect/>
          </a:stretch>
        </p:blipFill>
        <p:spPr>
          <a:xfrm>
            <a:off x="3282699" y="1597327"/>
            <a:ext cx="4549406" cy="4549406"/>
          </a:xfrm>
          <a:prstGeom prst="rect">
            <a:avLst/>
          </a:prstGeom>
        </p:spPr>
      </p:pic>
    </p:spTree>
    <p:extLst>
      <p:ext uri="{BB962C8B-B14F-4D97-AF65-F5344CB8AC3E}">
        <p14:creationId xmlns="" xmlns:p14="http://schemas.microsoft.com/office/powerpoint/2010/main" val="19182959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en-US" dirty="0" smtClean="0">
                <a:ea typeface="+mj-ea"/>
                <a:cs typeface="+mj-cs"/>
              </a:rPr>
              <a:t>closing</a:t>
            </a:r>
            <a:endParaRPr lang="en-US" dirty="0">
              <a:ea typeface="+mj-ea"/>
              <a:cs typeface="+mj-cs"/>
            </a:endParaRP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en-US" dirty="0" smtClean="0">
                <a:ea typeface="+mn-ea"/>
                <a:cs typeface="+mn-cs"/>
              </a:rPr>
              <a:t>QUESTIONS?</a:t>
            </a:r>
            <a:endParaRPr lang="en-US" dirty="0">
              <a:ea typeface="+mn-ea"/>
              <a:cs typeface="+mn-cs"/>
            </a:endParaRP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en-US" dirty="0" smtClean="0">
                <a:ea typeface="+mn-ea"/>
                <a:cs typeface="+mn-cs"/>
              </a:rPr>
              <a:t>CONCERNS?</a:t>
            </a:r>
            <a:endParaRPr lang="en-US" dirty="0">
              <a:ea typeface="+mn-ea"/>
              <a:cs typeface="+mn-cs"/>
            </a:endParaRP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en-US" dirty="0" smtClean="0">
                <a:ea typeface="+mn-ea"/>
                <a:cs typeface="+mn-cs"/>
              </a:rPr>
              <a:t>REFLECTIONS?</a:t>
            </a:r>
            <a:endParaRPr lang="en-US" dirty="0">
              <a:ea typeface="+mn-ea"/>
              <a:cs typeface="+mn-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12407</TotalTime>
  <Words>1050</Words>
  <Application>Microsoft Office PowerPoint</Application>
  <PresentationFormat>Custom</PresentationFormat>
  <Paragraphs>111</Paragraphs>
  <Slides>6</Slides>
  <Notes>6</Notes>
  <HiddenSlides>0</HiddenSlides>
  <MMClips>0</MMClips>
  <ScaleCrop>false</ScaleCrop>
  <HeadingPairs>
    <vt:vector size="4" baseType="variant">
      <vt:variant>
        <vt:lpstr>Theme</vt:lpstr>
      </vt:variant>
      <vt:variant>
        <vt:i4>3</vt:i4>
      </vt:variant>
      <vt:variant>
        <vt:lpstr>Slide Titles</vt:lpstr>
      </vt:variant>
      <vt:variant>
        <vt:i4>6</vt:i4>
      </vt:variant>
    </vt:vector>
  </HeadingPairs>
  <TitlesOfParts>
    <vt:vector size="9" baseType="lpstr">
      <vt:lpstr>1_IRC-Module-Template-V2</vt:lpstr>
      <vt:lpstr>IRC-Module-Template-V2</vt:lpstr>
      <vt:lpstr>2_IRC-Module-Template-V2</vt:lpstr>
      <vt:lpstr>Slide 1</vt:lpstr>
      <vt:lpstr>Causes &amp; Context of GBV</vt:lpstr>
      <vt:lpstr>Objectives </vt:lpstr>
      <vt:lpstr> Activity:  Causes of GBV </vt:lpstr>
      <vt:lpstr>Context &amp; gbv</vt:lpstr>
      <vt:lpstr>closing</vt:lpstr>
    </vt:vector>
  </TitlesOfParts>
  <Company>IRC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IRCAdmin</cp:lastModifiedBy>
  <cp:revision>139</cp:revision>
  <dcterms:created xsi:type="dcterms:W3CDTF">2016-02-16T15:51:51Z</dcterms:created>
  <dcterms:modified xsi:type="dcterms:W3CDTF">2017-04-25T02:48:52Z</dcterms:modified>
</cp:coreProperties>
</file>